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2" r:id="rId3"/>
    <p:sldId id="274" r:id="rId4"/>
    <p:sldId id="276" r:id="rId5"/>
    <p:sldId id="278" r:id="rId6"/>
    <p:sldId id="277" r:id="rId7"/>
    <p:sldId id="279" r:id="rId8"/>
    <p:sldId id="280" r:id="rId9"/>
    <p:sldId id="281" r:id="rId10"/>
    <p:sldId id="283" r:id="rId11"/>
    <p:sldId id="284" r:id="rId12"/>
    <p:sldId id="285" r:id="rId13"/>
    <p:sldId id="286" r:id="rId14"/>
    <p:sldId id="287" r:id="rId15"/>
    <p:sldId id="288" r:id="rId16"/>
    <p:sldId id="260" r:id="rId17"/>
  </p:sldIdLst>
  <p:sldSz cx="12192000" cy="6858000"/>
  <p:notesSz cx="6858000" cy="9144000"/>
  <p:embeddedFontLst>
    <p:embeddedFont>
      <p:font typeface="ALS Sector Bold" pitchFamily="2" charset="0"/>
      <p:bold r:id="rId19"/>
    </p:embeddedFont>
    <p:embeddedFont>
      <p:font typeface="ALS Sector Regular" panose="02000000000000000000" pitchFamily="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Noto Sans Symbols" pitchFamily="2" charset="0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  <p:embeddedFont>
      <p:font typeface="Segoe UI Semibold" panose="020B0702040204020203" pitchFamily="34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8F2"/>
    <a:srgbClr val="7BC6DF"/>
    <a:srgbClr val="065CAB"/>
    <a:srgbClr val="0046A2"/>
    <a:srgbClr val="D1D1D1"/>
    <a:srgbClr val="F1B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0" autoAdjust="0"/>
    <p:restoredTop sz="94197" autoAdjust="0"/>
  </p:normalViewPr>
  <p:slideViewPr>
    <p:cSldViewPr snapToGrid="0">
      <p:cViewPr varScale="1">
        <p:scale>
          <a:sx n="82" d="100"/>
          <a:sy n="82" d="100"/>
        </p:scale>
        <p:origin x="77" y="418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customschemas.google.com/relationships/presentationmetadata" Target="meta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4:52.0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1 111,'1037'0,"-955"-5,158-30,-100 12,308-21,-328 41,212 22,39 19,406-9,-323-31,-407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7:16.8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9 134,'-1'0,"1"0,-1-1,1 1,-1 0,1 0,0 0,-1-1,1 1,0 0,-1-1,1 1,-1 0,1 0,0-1,0 1,-1-1,1 1,0 0,0-1,-1 1,1-1,0 1,0 0,0-1,0 1,0-1,0 1,0-1,0 1,0-1,0 1,0 0,0-1,0 1,0-1,0 1,0-1,0 1,0-1,1 1,-1 0,0-1,0 1,1-1,-1 1,0 0,0-1,1 1,-1 0,0-1,1 1,-1 0,1 0,-1-1,0 1,1 0,-1 0,1-1,5-2,-1 0,0 0,1 1,0-1,-1 1,1 0,0 1,12-2,55-4,-56 6,251-1,-46 3,-193-4,-1-1,1-2,-1 0,31-12,-26 8,0 0,50-5,399 5,-290 14,-71-4,516 24,-558-14,86 9,258 64,-323-53,80 20,-141-41,0-3,72 4,31-9,0-5,175-29,-165 10,158-1,154 18,-343 7,156-1,-174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7:23.9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28,'1853'0,"-1595"-12,-70 1,714 6,-504 7,-335-2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45.0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31,'1'-2,"0"1,0 0,0 0,0 0,0 0,0 0,0 0,1 0,-1 0,0 1,0-1,1 0,-1 1,0-1,1 1,-1-1,1 1,-1 0,0 0,1 0,-1-1,4 2,-1-2,74-8,1 4,115 6,-68 2,1749-3,-1841 1,0 2,0 1,-1 2,1 1,-1 2,-1 1,1 1,45 25,-58-28,1 0,0 0,0-2,1-1,-1-1,34 3,133-6,-115-3,274 14,-33 0,355-13,-623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55.7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16 158,'-1'1,"1"-1,-1 0,1 0,-1 0,1 0,-1 0,1 0,-1 0,1 0,-1 0,1 0,-1 0,1 0,-1-1,1 1,-1 0,1 0,-1 0,1-1,-1 1,1 0,0-1,-1 1,1 0,-1-1,1 1,0 0,-1-1,1 1,0-1,0 1,-1-1,1 1,0-1,0 1,0-1,-1 1,1-1,0 1,0-1,0 1,0-1,0 1,0-1,0 1,0-1,0 1,0-1,1 0,0-2,0 1,0 0,0-1,0 1,1 0,-1 0,1 0,0-1,2-1,3-2,1 0,-1 1,1 0,1 0,-1 1,0 0,1 0,0 1,13-4,13 0,43-4,-12 2,36-8,-1 5,132 0,443 14,-514 11,-24 0,-76-11,200 13,159 27,-319-33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8:58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1,'-4'0,"11"0,14 0,7 0,9 0,1 0,8 0,1 0,-8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2T20:29:10.0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25 158,'-2'0,"1"-1,-1 0,1 1,0-1,-1 0,1 0,0 0,-1 0,1 0,0 0,0-1,0 1,0 0,0 0,0-1,0 1,1-1,-1 1,0-1,1 1,-1-1,1 1,0-1,-1 0,1 1,0-1,0 1,0-1,0-2,1 2,0 0,-1 0,1 1,0-1,0 0,0 0,0 1,1-1,-1 1,0-1,1 1,-1-1,1 1,-1 0,1 0,0 0,-1 0,1 0,0 0,0 0,0 1,0-1,0 0,2 1,32-6,0 2,1 2,-1 1,38 4,-4-1,-59-2,35 2,-1-2,0-2,1-2,85-19,-70 8,0 4,1 1,0 4,0 2,1 3,115 13,423 3,-393-18,-21 2,222 3,-231 11,51 0,-207-13,44 2,0-4,125-19,-108 7,0 4,1 3,91 5,538 4,-683-2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271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472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75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97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 признаков F1, F2, F5, F6, F7 наблюдаются серьезные выбросы.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9363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5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После удаления выбросов признаки сильно коррелируют между собой.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43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Вывод: данные практически одномерны.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8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5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893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465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gnaciovinuales/battery-remaining-useful-life-rul" TargetMode="External"/><Relationship Id="rId2" Type="http://schemas.openxmlformats.org/officeDocument/2006/relationships/hyperlink" Target="https://github.com/ignavinuales/Battery_RUL_Predi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customXml" Target="../ink/ink5.xml"/><Relationship Id="rId1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12" Type="http://schemas.openxmlformats.org/officeDocument/2006/relationships/image" Target="../media/image17.png"/><Relationship Id="rId17" Type="http://schemas.openxmlformats.org/officeDocument/2006/relationships/customXml" Target="../ink/ink7.xml"/><Relationship Id="rId2" Type="http://schemas.openxmlformats.org/officeDocument/2006/relationships/image" Target="../media/image11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3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Исследование датасета «Оставшееся количество циклов зарядки аккумулятора» (ориг. </a:t>
            </a:r>
            <a:r>
              <a:rPr lang="en-US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Battery Remaining Useful Life</a:t>
            </a:r>
            <a:r>
              <a:rPr lang="ru-RU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 - </a:t>
            </a:r>
            <a:r>
              <a:rPr lang="en-US" sz="3200" i="1" dirty="0">
                <a:latin typeface="Segoe UI" panose="020B0502040204020203" pitchFamily="34" charset="0"/>
                <a:cs typeface="Segoe UI" panose="020B0502040204020203" pitchFamily="34" charset="0"/>
              </a:rPr>
              <a:t>RUL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Выпускная квалификационная работа</a:t>
            </a:r>
            <a:b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мая 2023 г.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Ларин П. М.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7505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Регрессоры, метрики и методика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5" name="Текст 1">
            <a:extLst>
              <a:ext uri="{FF2B5EF4-FFF2-40B4-BE49-F238E27FC236}">
                <a16:creationId xmlns:a16="http://schemas.microsoft.com/office/drawing/2014/main" id="{3D52A9F8-7AC3-6F03-0F62-E014C88A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915" y="1688846"/>
            <a:ext cx="3504204" cy="4469363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Используемые регрессоры</a:t>
            </a:r>
          </a:p>
          <a:p>
            <a:pPr marL="53340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Scikit-learn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Линейная регрессия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Ridge (</a:t>
            </a:r>
            <a:r>
              <a:rPr lang="en-US" sz="1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3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регуляризация, или регуляризация Тихонова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Полиномиальная регрессия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Метод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ближайших соседей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RandomForest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Градиентный бустинг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3400" lvl="1" indent="0">
              <a:lnSpc>
                <a:spcPts val="22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TensorFlow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Полносвязная нейронная сеть</a:t>
            </a:r>
          </a:p>
          <a:p>
            <a:pPr marL="76200" indent="0">
              <a:lnSpc>
                <a:spcPts val="2200"/>
              </a:lnSpc>
              <a:spcBef>
                <a:spcPts val="0"/>
              </a:spcBef>
              <a:buNone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Текст 1">
            <a:extLst>
              <a:ext uri="{FF2B5EF4-FFF2-40B4-BE49-F238E27FC236}">
                <a16:creationId xmlns:a16="http://schemas.microsoft.com/office/drawing/2014/main" id="{AB5DCF1F-094A-BE8C-D461-9A884F806CE3}"/>
              </a:ext>
            </a:extLst>
          </p:cNvPr>
          <p:cNvSpPr txBox="1">
            <a:spLocks/>
          </p:cNvSpPr>
          <p:nvPr/>
        </p:nvSpPr>
        <p:spPr>
          <a:xfrm>
            <a:off x="3912235" y="1690049"/>
            <a:ext cx="3356313" cy="44693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Noto Sans Symbols"/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Используемые метрики</a:t>
            </a:r>
          </a:p>
          <a:p>
            <a:pPr marL="53340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Коэффициент детерминации (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в тесте 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1 признаке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2 признаках</a:t>
            </a: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Лучший на 3 признаках</a:t>
            </a:r>
            <a:endParaRPr lang="en-US" sz="13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33400" lvl="1" indent="0">
              <a:lnSpc>
                <a:spcPts val="2200"/>
              </a:lnSpc>
              <a:spcBef>
                <a:spcPts val="180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Средняя абсолютная ошибка (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MAE</a:t>
            </a: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-RU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MAE, </a:t>
            </a:r>
            <a:r>
              <a:rPr lang="ru-RU" sz="1300" dirty="0">
                <a:latin typeface="Segoe UI" panose="020B0502040204020203" pitchFamily="34" charset="0"/>
                <a:cs typeface="Segoe UI" panose="020B0502040204020203" pitchFamily="34" charset="0"/>
              </a:rPr>
              <a:t>соответствующая каждому из вышеприведенных 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6200" indent="0">
              <a:lnSpc>
                <a:spcPts val="2200"/>
              </a:lnSpc>
              <a:spcBef>
                <a:spcPts val="0"/>
              </a:spcBef>
              <a:buFont typeface="Noto Sans Symbols"/>
              <a:buNone/>
            </a:pPr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Текст 1">
            <a:extLst>
              <a:ext uri="{FF2B5EF4-FFF2-40B4-BE49-F238E27FC236}">
                <a16:creationId xmlns:a16="http://schemas.microsoft.com/office/drawing/2014/main" id="{B599775C-F6E3-DBB4-D8CC-CB6ECF0ED1AF}"/>
              </a:ext>
            </a:extLst>
          </p:cNvPr>
          <p:cNvSpPr txBox="1">
            <a:spLocks/>
          </p:cNvSpPr>
          <p:nvPr/>
        </p:nvSpPr>
        <p:spPr>
          <a:xfrm>
            <a:off x="7389844" y="1693860"/>
            <a:ext cx="4357395" cy="4464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lnSpc>
                <a:spcPct val="110000"/>
              </a:lnSpc>
              <a:spcBef>
                <a:spcPts val="0"/>
              </a:spcBef>
              <a:spcAft>
                <a:spcPts val="1800"/>
              </a:spcAft>
              <a:buFont typeface="Noto Sans Symbols"/>
              <a:buNone/>
            </a:pPr>
            <a:r>
              <a:rPr lang="ru-RU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Методика</a:t>
            </a: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регрессора и каждого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∈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[1, 7]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проводится поиск </a:t>
            </a:r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признаков, оптимальных по критерию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из всех наборов из </a:t>
            </a:r>
            <a:r>
              <a:rPr lang="en-US" sz="1400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признаков.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На данных оптимальных наборах проводится кросс-валидация и по ее результатам – усреднение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и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MAE.</a:t>
            </a: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Из полученных таким образом наборов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{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}, { MAE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},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∈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[1, 7],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выбираются </a:t>
            </a:r>
            <a:b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{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{ MAE</a:t>
            </a:r>
            <a:r>
              <a:rPr lang="en-US" sz="1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}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в качестве лучших в тесте.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endParaRPr lang="ru-RU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65760" lvl="1" indent="0">
              <a:lnSpc>
                <a:spcPts val="2200"/>
              </a:lnSpc>
              <a:spcBef>
                <a:spcPts val="0"/>
              </a:spcBef>
              <a:spcAft>
                <a:spcPts val="1200"/>
              </a:spcAft>
              <a:buFont typeface="Noto Sans Symbols"/>
              <a:buNone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Для ансамблевых методов и </a:t>
            </a: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kNN </a:t>
            </a: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дополнительно проводится подбор гиперпараметров.</a:t>
            </a:r>
          </a:p>
        </p:txBody>
      </p:sp>
    </p:spTree>
    <p:extLst>
      <p:ext uri="{BB962C8B-B14F-4D97-AF65-F5344CB8AC3E}">
        <p14:creationId xmlns:p14="http://schemas.microsoft.com/office/powerpoint/2010/main" val="327994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7505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Пример проведения регрессии 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A04278-05C2-B212-817A-FCA13675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596" y="1389755"/>
            <a:ext cx="7146752" cy="50442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8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1" y="469293"/>
            <a:ext cx="3307564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Результаты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2800" i="1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sz="2800" spc="180" baseline="3000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769255-A706-BD1E-33AD-5BF842864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759" y="1699072"/>
            <a:ext cx="9155949" cy="456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1" y="469293"/>
            <a:ext cx="3643466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Результаты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MAE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E1D864B-B256-7051-16B8-29C81A7D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24" y="1737506"/>
            <a:ext cx="8864577" cy="451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81587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Оптимальные наборы признаков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B59992C9-4B15-5918-949C-4A62B6239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961221"/>
              </p:ext>
            </p:extLst>
          </p:nvPr>
        </p:nvGraphicFramePr>
        <p:xfrm>
          <a:off x="1742749" y="1671387"/>
          <a:ext cx="8660882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732779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0839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8903393"/>
                    </a:ext>
                  </a:extLst>
                </a:gridCol>
                <a:gridCol w="2564882">
                  <a:extLst>
                    <a:ext uri="{9D8B030D-6E8A-4147-A177-3AD203B41FA5}">
                      <a16:colId xmlns:a16="http://schemas.microsoft.com/office/drawing/2014/main" val="2175944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Регрессор</a:t>
                      </a:r>
                      <a:endParaRPr lang="en-US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Линейная регрессия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Полиномиальная регрессия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6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Оптимальные наборы признаков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7]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6 7]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[2 3 4 5 6 7]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7]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 6 7]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4 5 6 7]</a:t>
                      </a:r>
                    </a:p>
                    <a:p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[4 5]</a:t>
                      </a:r>
                    </a:p>
                    <a:p>
                      <a:r>
                        <a:rPr lang="en-US" dirty="0">
                          <a:highlight>
                            <a:srgbClr val="FFFF00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[3 4 5]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[ 3  4  5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[ 2  3  4  5  6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[ 1  2  3  4  5  6  9 10]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[ 1  2  3  4  5  6  8  9 10]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068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9F291F-0C29-C549-D8D4-E4BC7F80B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80516"/>
              </p:ext>
            </p:extLst>
          </p:nvPr>
        </p:nvGraphicFramePr>
        <p:xfrm>
          <a:off x="1736528" y="4249750"/>
          <a:ext cx="8660882" cy="174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732779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0839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78903393"/>
                    </a:ext>
                  </a:extLst>
                </a:gridCol>
                <a:gridCol w="2564882">
                  <a:extLst>
                    <a:ext uri="{9D8B030D-6E8A-4147-A177-3AD203B41FA5}">
                      <a16:colId xmlns:a16="http://schemas.microsoft.com/office/drawing/2014/main" val="2175944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Регрессор</a:t>
                      </a:r>
                      <a:endParaRPr lang="en-US" b="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RandomForest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Градиентный бустинг</a:t>
                      </a:r>
                      <a:endParaRPr lang="en-US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665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0" i="0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Оптимальные наборы признаков</a:t>
                      </a:r>
                      <a:endParaRPr lang="en-US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4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4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4 5 6]</a:t>
                      </a:r>
                    </a:p>
                    <a:p>
                      <a:r>
                        <a:rPr lang="en-US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3 4 5 6]</a:t>
                      </a:r>
                    </a:p>
                    <a:p>
                      <a:r>
                        <a:rPr lang="en-US" dirty="0">
                          <a:highlight>
                            <a:srgbClr val="7BC6DF"/>
                          </a:highlight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[1 2 3 4 5 6]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100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831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2DBEC9B-8E36-5A41-E0FB-BC052A716950}"/>
              </a:ext>
            </a:extLst>
          </p:cNvPr>
          <p:cNvSpPr/>
          <p:nvPr/>
        </p:nvSpPr>
        <p:spPr>
          <a:xfrm>
            <a:off x="9229958" y="1390265"/>
            <a:ext cx="1510708" cy="1957623"/>
          </a:xfrm>
          <a:prstGeom prst="roundRect">
            <a:avLst>
              <a:gd name="adj" fmla="val 887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Windows desktop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tfs_client.exe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586049D-2C27-0E4B-B186-849F190FF43D}"/>
              </a:ext>
            </a:extLst>
          </p:cNvPr>
          <p:cNvSpPr/>
          <p:nvPr/>
        </p:nvSpPr>
        <p:spPr>
          <a:xfrm>
            <a:off x="10110146" y="4014839"/>
            <a:ext cx="1510708" cy="1737300"/>
          </a:xfrm>
          <a:prstGeom prst="roundRect">
            <a:avLst>
              <a:gd name="adj" fmla="val 8876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Python</a:t>
            </a: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tfs_client.ipynb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4287279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Схема приложения</a:t>
              </a:r>
              <a:endParaRPr lang="ru-RU" sz="2800" spc="18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2CB4E3-02FF-9AF4-1019-C1D167340C9A}"/>
              </a:ext>
            </a:extLst>
          </p:cNvPr>
          <p:cNvSpPr/>
          <p:nvPr/>
        </p:nvSpPr>
        <p:spPr>
          <a:xfrm>
            <a:off x="1045030" y="2743202"/>
            <a:ext cx="4488665" cy="2491273"/>
          </a:xfrm>
          <a:prstGeom prst="roundRect">
            <a:avLst>
              <a:gd name="adj" fmla="val 5738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noFill/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Win10 Pro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6137E46-A22A-15AA-FF03-0AF3448D662D}"/>
              </a:ext>
            </a:extLst>
          </p:cNvPr>
          <p:cNvSpPr/>
          <p:nvPr/>
        </p:nvSpPr>
        <p:spPr>
          <a:xfrm>
            <a:off x="3013789" y="3228396"/>
            <a:ext cx="2356355" cy="1856792"/>
          </a:xfrm>
          <a:prstGeom prst="roundRect">
            <a:avLst>
              <a:gd name="adj" fmla="val 8876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Docker Desktop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4DA47D-957B-D4EB-A3E9-01E53ACF4FAD}"/>
              </a:ext>
            </a:extLst>
          </p:cNvPr>
          <p:cNvSpPr/>
          <p:nvPr/>
        </p:nvSpPr>
        <p:spPr>
          <a:xfrm>
            <a:off x="3175938" y="4135157"/>
            <a:ext cx="2032055" cy="819645"/>
          </a:xfrm>
          <a:prstGeom prst="roundRect">
            <a:avLst>
              <a:gd name="adj" fmla="val 116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TensorFlow Serving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44CB12-5010-E051-436D-E84AEDC1EFEF}"/>
              </a:ext>
            </a:extLst>
          </p:cNvPr>
          <p:cNvSpPr/>
          <p:nvPr/>
        </p:nvSpPr>
        <p:spPr>
          <a:xfrm>
            <a:off x="1192557" y="3227575"/>
            <a:ext cx="1524239" cy="680295"/>
          </a:xfrm>
          <a:prstGeom prst="roundRect">
            <a:avLst>
              <a:gd name="adj" fmla="val 1571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Jupyter Notebook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CC05F9-DD32-BE49-3B69-E218D0028F23}"/>
              </a:ext>
            </a:extLst>
          </p:cNvPr>
          <p:cNvSpPr/>
          <p:nvPr/>
        </p:nvSpPr>
        <p:spPr>
          <a:xfrm>
            <a:off x="1192558" y="4204833"/>
            <a:ext cx="1524239" cy="680295"/>
          </a:xfrm>
          <a:prstGeom prst="roundRect">
            <a:avLst>
              <a:gd name="adj" fmla="val 157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Saved </a:t>
            </a:r>
            <a:b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8A3CB-E7BA-38E0-7749-BDC2D166D39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1954677" y="3907870"/>
            <a:ext cx="1" cy="296963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075DBA-C6FA-A675-C2BA-F2C4FA670FB1}"/>
              </a:ext>
            </a:extLst>
          </p:cNvPr>
          <p:cNvCxnSpPr>
            <a:stCxn id="19" idx="3"/>
            <a:endCxn id="11" idx="1"/>
          </p:cNvCxnSpPr>
          <p:nvPr/>
        </p:nvCxnSpPr>
        <p:spPr>
          <a:xfrm flipV="1">
            <a:off x="2716797" y="4544980"/>
            <a:ext cx="459141" cy="1"/>
          </a:xfrm>
          <a:prstGeom prst="straightConnector1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Cloud outline">
            <a:extLst>
              <a:ext uri="{FF2B5EF4-FFF2-40B4-BE49-F238E27FC236}">
                <a16:creationId xmlns:a16="http://schemas.microsoft.com/office/drawing/2014/main" id="{0BB25418-7463-9A5B-6463-378B17BA6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86044" y="3587622"/>
            <a:ext cx="1666190" cy="166619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24A0BB4-18D5-165B-1E39-3C9F5D3771A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207993" y="4544980"/>
            <a:ext cx="218091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Laptop outline">
            <a:extLst>
              <a:ext uri="{FF2B5EF4-FFF2-40B4-BE49-F238E27FC236}">
                <a16:creationId xmlns:a16="http://schemas.microsoft.com/office/drawing/2014/main" id="{B205B940-F5C6-E2F9-3D7F-957F8F3F1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73683" y="2041850"/>
            <a:ext cx="1023258" cy="102325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316593-0FD0-6D4B-A0E0-89673A3A8F0B}"/>
              </a:ext>
            </a:extLst>
          </p:cNvPr>
          <p:cNvCxnSpPr>
            <a:cxnSpLocks/>
          </p:cNvCxnSpPr>
          <p:nvPr/>
        </p:nvCxnSpPr>
        <p:spPr>
          <a:xfrm flipV="1">
            <a:off x="8500189" y="2838450"/>
            <a:ext cx="1023258" cy="136638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Laptop outline">
            <a:extLst>
              <a:ext uri="{FF2B5EF4-FFF2-40B4-BE49-F238E27FC236}">
                <a16:creationId xmlns:a16="http://schemas.microsoft.com/office/drawing/2014/main" id="{FB95B25A-D7E1-F3B2-F9EF-03DFD3EDD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3871" y="4443173"/>
            <a:ext cx="1023258" cy="102325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4AE63AE-6E68-20EA-E1A4-893D282507FA}"/>
              </a:ext>
            </a:extLst>
          </p:cNvPr>
          <p:cNvCxnSpPr>
            <a:cxnSpLocks/>
          </p:cNvCxnSpPr>
          <p:nvPr/>
        </p:nvCxnSpPr>
        <p:spPr>
          <a:xfrm>
            <a:off x="8790540" y="4693300"/>
            <a:ext cx="1706401" cy="3918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8BC9843-3BA8-CAD8-6A5E-FBBEC89B62C6}"/>
              </a:ext>
            </a:extLst>
          </p:cNvPr>
          <p:cNvSpPr txBox="1"/>
          <p:nvPr/>
        </p:nvSpPr>
        <p:spPr>
          <a:xfrm>
            <a:off x="5906278" y="4231436"/>
            <a:ext cx="110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RESTful API</a:t>
            </a:r>
          </a:p>
        </p:txBody>
      </p:sp>
    </p:spTree>
    <p:extLst>
      <p:ext uri="{BB962C8B-B14F-4D97-AF65-F5344CB8AC3E}">
        <p14:creationId xmlns:p14="http://schemas.microsoft.com/office/powerpoint/2010/main" val="27125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899E99B-24BF-823E-F559-89C1C3E85508}"/>
              </a:ext>
            </a:extLst>
          </p:cNvPr>
          <p:cNvSpPr txBox="1"/>
          <p:nvPr/>
        </p:nvSpPr>
        <p:spPr>
          <a:xfrm>
            <a:off x="444771" y="1576874"/>
            <a:ext cx="3232797" cy="152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Автор датасета: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Оригинальное название: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Домашняя страница датасета:</a:t>
            </a:r>
          </a:p>
          <a:p>
            <a:pPr algn="r">
              <a:lnSpc>
                <a:spcPct val="150000"/>
              </a:lnSpc>
            </a:pPr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На Каггле: 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E5877-DEE6-0802-FC89-B8E985A842AD}"/>
              </a:ext>
            </a:extLst>
          </p:cNvPr>
          <p:cNvSpPr txBox="1"/>
          <p:nvPr/>
        </p:nvSpPr>
        <p:spPr>
          <a:xfrm>
            <a:off x="3756144" y="1579986"/>
            <a:ext cx="7991085" cy="1893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Ignacio Viñuales</a:t>
            </a:r>
            <a:endParaRPr lang="ru-RU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Battery Remaining Useful Life (RUL)</a:t>
            </a:r>
            <a:endParaRPr lang="ru-RU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https://github.com/ignavinuales/Battery_RUL_Prediction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https://www.kaggle.com/datasets/ignaciovinuales/battery-remaining-useful-life-rul</a:t>
            </a:r>
            <a:endParaRPr lang="ru-RU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ct val="150000"/>
              </a:lnSpc>
            </a:pP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3" name="Группа 13">
            <a:extLst>
              <a:ext uri="{FF2B5EF4-FFF2-40B4-BE49-F238E27FC236}">
                <a16:creationId xmlns:a16="http://schemas.microsoft.com/office/drawing/2014/main" id="{3A3AD0A0-7408-E2D5-BDCF-8FE70EF1853C}"/>
              </a:ext>
            </a:extLst>
          </p:cNvPr>
          <p:cNvGrpSpPr/>
          <p:nvPr/>
        </p:nvGrpSpPr>
        <p:grpSpPr>
          <a:xfrm>
            <a:off x="1334279" y="3862869"/>
            <a:ext cx="9713166" cy="2159026"/>
            <a:chOff x="1476753" y="3499669"/>
            <a:chExt cx="4619247" cy="666000"/>
          </a:xfrm>
        </p:grpSpPr>
        <p:sp>
          <p:nvSpPr>
            <p:cNvPr id="18" name="Прямоугольник 14">
              <a:extLst>
                <a:ext uri="{FF2B5EF4-FFF2-40B4-BE49-F238E27FC236}">
                  <a16:creationId xmlns:a16="http://schemas.microsoft.com/office/drawing/2014/main" id="{D934DE6C-BF95-306C-7671-CC9FFAE7FC25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Описание автора датасета</a:t>
              </a:r>
            </a:p>
            <a:p>
              <a:pPr marL="182880"/>
              <a:endPara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Гавайский Институт природной энергии протестировал 14 аккумуляторов типа NMC-LCO 18650 номинальной емкости 2.8 А·ч. Каждый аккумулятор был подвергнут более чем 1000 циклам разрядки/зарядки при температуре 25°C, включающим CC-CV зарядку в режиме C/2 и разрядку в режиме 1.5C.</a:t>
              </a:r>
            </a:p>
            <a:p>
              <a:pPr marL="182880"/>
              <a:endParaRPr lang="ru-RU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8288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На основе соответствующего датасета я 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[</a:t>
              </a:r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автор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] </a:t>
              </a:r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создал новые признаки, описывающие динамику напряжения и силы тока для каждого цикла. Эти признаки можно использовать для предсказания оставшегося количества циклов аккумулятора. Датасет содержит сводную информацию о 14 аккумуляторах.</a:t>
              </a:r>
              <a:endParaRPr lang="ru-RU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Прямоугольник 58">
              <a:extLst>
                <a:ext uri="{FF2B5EF4-FFF2-40B4-BE49-F238E27FC236}">
                  <a16:creationId xmlns:a16="http://schemas.microsoft.com/office/drawing/2014/main" id="{6B07989E-868A-1003-C1DE-62080D556C4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0" name="Прямоугольник 58">
              <a:extLst>
                <a:ext uri="{FF2B5EF4-FFF2-40B4-BE49-F238E27FC236}">
                  <a16:creationId xmlns:a16="http://schemas.microsoft.com/office/drawing/2014/main" id="{FBF8BDDC-8F0F-E932-1CC9-50E9EA6C2694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95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94535D8-B5CF-C7FF-DBC5-D114CE25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2" y="1343501"/>
            <a:ext cx="3740217" cy="2705985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22401C53-499E-9612-B447-0AB4B8D45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109" y="1348747"/>
            <a:ext cx="3739974" cy="2700740"/>
          </a:xfrm>
          <a:prstGeom prst="rect">
            <a:avLst/>
          </a:prstGeom>
        </p:spPr>
      </p:pic>
      <p:pic>
        <p:nvPicPr>
          <p:cNvPr id="19" name="Picture 18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55DFED6-0424-59C6-75A3-06A5716F7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309" y="1343501"/>
            <a:ext cx="3752896" cy="2710071"/>
          </a:xfrm>
          <a:prstGeom prst="rect">
            <a:avLst/>
          </a:prstGeom>
        </p:spPr>
      </p:pic>
      <p:sp>
        <p:nvSpPr>
          <p:cNvPr id="22" name="Текст 1">
            <a:extLst>
              <a:ext uri="{FF2B5EF4-FFF2-40B4-BE49-F238E27FC236}">
                <a16:creationId xmlns:a16="http://schemas.microsoft.com/office/drawing/2014/main" id="{E8C77572-1960-421A-C9AF-E4918F1B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465" y="4133457"/>
            <a:ext cx="5113174" cy="1922110"/>
          </a:xfrm>
        </p:spPr>
        <p:txBody>
          <a:bodyPr>
            <a:normAutofit/>
          </a:bodyPr>
          <a:lstStyle/>
          <a:p>
            <a:pPr marL="76200" indent="0" algn="just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ru-RU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Признаки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Индекс цикла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F1: Полная продолжительность разрядки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F2: Продолжительность разрядки с 3.6 В до 3.4 В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F3: Стартовое напряжение при разрядке (В)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F4: Стартовое напряжение при зарядке (В)</a:t>
            </a:r>
          </a:p>
        </p:txBody>
      </p:sp>
      <p:sp>
        <p:nvSpPr>
          <p:cNvPr id="23" name="Текст 1">
            <a:extLst>
              <a:ext uri="{FF2B5EF4-FFF2-40B4-BE49-F238E27FC236}">
                <a16:creationId xmlns:a16="http://schemas.microsoft.com/office/drawing/2014/main" id="{39DA364A-E192-034A-F6DC-D15A1F55D3A1}"/>
              </a:ext>
            </a:extLst>
          </p:cNvPr>
          <p:cNvSpPr txBox="1">
            <a:spLocks/>
          </p:cNvSpPr>
          <p:nvPr/>
        </p:nvSpPr>
        <p:spPr>
          <a:xfrm>
            <a:off x="5691669" y="4513700"/>
            <a:ext cx="5887617" cy="154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F5: Продолжительность зарядки до 4.15 В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F6: Продолжительность зарядки постоянным током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F7: Полная продолжительность зарядки (с)</a:t>
            </a:r>
          </a:p>
          <a:p>
            <a:pPr algn="just">
              <a:lnSpc>
                <a:spcPts val="22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latin typeface="Segoe UI" panose="020B0502040204020203" pitchFamily="34" charset="0"/>
                <a:cs typeface="Segoe UI" panose="020B0502040204020203" pitchFamily="34" charset="0"/>
              </a:rPr>
              <a:t>RUL: Целевая переменная (оставшееся количество циклов зарядки аккумулятора)</a:t>
            </a:r>
          </a:p>
        </p:txBody>
      </p:sp>
      <p:grpSp>
        <p:nvGrpSpPr>
          <p:cNvPr id="9" name="Группа 13">
            <a:extLst>
              <a:ext uri="{FF2B5EF4-FFF2-40B4-BE49-F238E27FC236}">
                <a16:creationId xmlns:a16="http://schemas.microsoft.com/office/drawing/2014/main" id="{4DC6E117-6A23-6ABF-F066-21B561C497E3}"/>
              </a:ext>
            </a:extLst>
          </p:cNvPr>
          <p:cNvGrpSpPr/>
          <p:nvPr/>
        </p:nvGrpSpPr>
        <p:grpSpPr>
          <a:xfrm>
            <a:off x="4836772" y="6357785"/>
            <a:ext cx="2711693" cy="255418"/>
            <a:chOff x="1476753" y="3499669"/>
            <a:chExt cx="4619247" cy="666000"/>
          </a:xfrm>
        </p:grpSpPr>
        <p:sp>
          <p:nvSpPr>
            <p:cNvPr id="10" name="Прямоугольник 14">
              <a:extLst>
                <a:ext uri="{FF2B5EF4-FFF2-40B4-BE49-F238E27FC236}">
                  <a16:creationId xmlns:a16="http://schemas.microsoft.com/office/drawing/2014/main" id="{5FFA3D28-AF51-8057-07CE-C9325698052A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200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Автор графиков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: Ignacio Viñuales</a:t>
              </a:r>
              <a:endParaRPr lang="ru-RU" sz="1200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F8843306-A9D5-240D-9AA5-E86C77446B2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5F6D4221-2CC7-E058-D9E4-25CA77E08AB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891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6312022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Информация о датасете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RUL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63BFD4C-8878-20CD-95B3-53FD9E292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347847"/>
              </p:ext>
            </p:extLst>
          </p:nvPr>
        </p:nvGraphicFramePr>
        <p:xfrm>
          <a:off x="2995901" y="1831282"/>
          <a:ext cx="8458200" cy="414528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173789376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4206386897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83599551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294577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54478797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422935920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817947148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91093768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46965711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Cycle_Index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Discharge Time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Decrement 3.6-3.4V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Max. Voltage Dischar. (V)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Min. Voltage Charg. (V)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at 4.15V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constant current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Charging time (s)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91927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2595.3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1151.4885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5460.001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6755.01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10777.82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04481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7408.64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1172.5125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5508.992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10500.35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934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7393.76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5508.993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10420.38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37316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7385.5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1080.320667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5502.016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6762.02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10322.81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45942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65022.75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29813.487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5480.992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53213.54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56699.65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81817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3301.18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1194.235077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5023.633636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5977.38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5977.38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94740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5955.3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1220.135329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5017.495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5967.55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5967.55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04628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5951.2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1220.135329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5017.496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5962.21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5962.21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79312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5945.44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1216.920914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4.014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5009.993667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186743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435251.49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263086.078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4.267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3.086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269.984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443700.02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443700.02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177096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3228.58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1135.349333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5033.075692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5969.89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5969.89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35555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6019.9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1058.279724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5053.842846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5980.77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5980.77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85355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6026.59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1049.487845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5046.4295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5966.82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5966.82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53897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6008.07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1065.372059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5033.075769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5954.47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12639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423271.35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168773.265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219923.996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430028.84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430028.84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022542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2261.34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883.2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1949.664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2922.69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6070.11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64693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2259.46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883.199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5181.377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6161.38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9310.98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6189569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2256.61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878.4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5181.375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6154.37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9296.64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82842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2252.83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873.601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4.043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5174.334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6147.33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9243.58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888645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899E99B-24BF-823E-F559-89C1C3E85508}"/>
              </a:ext>
            </a:extLst>
          </p:cNvPr>
          <p:cNvSpPr txBox="1"/>
          <p:nvPr/>
        </p:nvSpPr>
        <p:spPr>
          <a:xfrm>
            <a:off x="625151" y="1959429"/>
            <a:ext cx="2164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 dirty="0">
                <a:latin typeface="Segoe UI" panose="020B0502040204020203" pitchFamily="34" charset="0"/>
                <a:cs typeface="Segoe UI" panose="020B0502040204020203" pitchFamily="34" charset="0"/>
              </a:rPr>
              <a:t>Размер исходного датасета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: (15064, 9)</a:t>
            </a:r>
          </a:p>
        </p:txBody>
      </p:sp>
      <p:cxnSp>
        <p:nvCxnSpPr>
          <p:cNvPr id="29" name="Google Shape;213;p9">
            <a:extLst>
              <a:ext uri="{FF2B5EF4-FFF2-40B4-BE49-F238E27FC236}">
                <a16:creationId xmlns:a16="http://schemas.microsoft.com/office/drawing/2014/main" id="{261E884C-83AC-DB1B-CE2D-4DB6FE1E6358}"/>
              </a:ext>
            </a:extLst>
          </p:cNvPr>
          <p:cNvCxnSpPr>
            <a:cxnSpLocks/>
          </p:cNvCxnSpPr>
          <p:nvPr/>
        </p:nvCxnSpPr>
        <p:spPr>
          <a:xfrm>
            <a:off x="558782" y="1890263"/>
            <a:ext cx="0" cy="734261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" name="Google Shape;215;p9">
            <a:extLst>
              <a:ext uri="{FF2B5EF4-FFF2-40B4-BE49-F238E27FC236}">
                <a16:creationId xmlns:a16="http://schemas.microsoft.com/office/drawing/2014/main" id="{4C106F50-83A4-EA46-48A4-6CBC04007EB4}"/>
              </a:ext>
            </a:extLst>
          </p:cNvPr>
          <p:cNvCxnSpPr>
            <a:cxnSpLocks/>
          </p:cNvCxnSpPr>
          <p:nvPr/>
        </p:nvCxnSpPr>
        <p:spPr>
          <a:xfrm>
            <a:off x="558782" y="1890263"/>
            <a:ext cx="41277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" name="Google Shape;215;p9">
            <a:extLst>
              <a:ext uri="{FF2B5EF4-FFF2-40B4-BE49-F238E27FC236}">
                <a16:creationId xmlns:a16="http://schemas.microsoft.com/office/drawing/2014/main" id="{C9A9CDD5-9EDF-A811-788F-101CBCC553DD}"/>
              </a:ext>
            </a:extLst>
          </p:cNvPr>
          <p:cNvCxnSpPr>
            <a:cxnSpLocks/>
          </p:cNvCxnSpPr>
          <p:nvPr/>
        </p:nvCxnSpPr>
        <p:spPr>
          <a:xfrm>
            <a:off x="561889" y="2621161"/>
            <a:ext cx="41277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234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4921761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Разведочный анализ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21CEBF2-476B-5838-5550-912A81F01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10" y="1305887"/>
            <a:ext cx="6080519" cy="516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C15F2D-BBA5-7D24-9A18-AA0EEECD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596" y="1292881"/>
            <a:ext cx="5498471" cy="514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1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2523793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Выбросы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C60D429-F874-E387-48DA-EE8FC317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48" y="1389917"/>
            <a:ext cx="5281118" cy="249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1AD67-7725-13A9-0856-15FB5B30C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23" y="1408580"/>
            <a:ext cx="4831372" cy="2473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070368-6582-E338-DB7F-CD806EAD0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28" y="3993845"/>
            <a:ext cx="4864038" cy="2528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6859D5-909C-DB17-60B8-4F470CB95D84}"/>
                  </a:ext>
                </a:extLst>
              </p14:cNvPr>
              <p14:cNvContentPartPr/>
              <p14:nvPr/>
            </p14:nvContentPartPr>
            <p14:xfrm>
              <a:off x="923510" y="2693976"/>
              <a:ext cx="1458000" cy="39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6859D5-909C-DB17-60B8-4F470CB95D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9870" y="2586336"/>
                <a:ext cx="1565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B25FD1D-A707-E4BF-F8CA-775F533ABAE9}"/>
                  </a:ext>
                </a:extLst>
              </p14:cNvPr>
              <p14:cNvContentPartPr/>
              <p14:nvPr/>
            </p14:nvContentPartPr>
            <p14:xfrm>
              <a:off x="3290510" y="2713416"/>
              <a:ext cx="2004840" cy="88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B25FD1D-A707-E4BF-F8CA-775F533ABA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6870" y="2605416"/>
                <a:ext cx="21124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B96900B-31BC-E3BF-43E6-040FCB8D12EA}"/>
                  </a:ext>
                </a:extLst>
              </p14:cNvPr>
              <p14:cNvContentPartPr/>
              <p14:nvPr/>
            </p14:nvContentPartPr>
            <p14:xfrm>
              <a:off x="6988430" y="2704776"/>
              <a:ext cx="1318680" cy="10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B96900B-31BC-E3BF-43E6-040FCB8D12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4430" y="2596776"/>
                <a:ext cx="14263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83E0863-7A96-776B-C123-42D476FD6DEB}"/>
                  </a:ext>
                </a:extLst>
              </p14:cNvPr>
              <p14:cNvContentPartPr/>
              <p14:nvPr/>
            </p14:nvContentPartPr>
            <p14:xfrm>
              <a:off x="9171830" y="2685336"/>
              <a:ext cx="1638360" cy="58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83E0863-7A96-776B-C123-42D476FD6D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17830" y="2577696"/>
                <a:ext cx="17460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E690BA-E791-2516-6051-3AAA6379192B}"/>
                  </a:ext>
                </a:extLst>
              </p14:cNvPr>
              <p14:cNvContentPartPr/>
              <p14:nvPr/>
            </p14:nvContentPartPr>
            <p14:xfrm>
              <a:off x="1655030" y="5345016"/>
              <a:ext cx="918360" cy="57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E690BA-E791-2516-6051-3AAA637919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1030" y="5237376"/>
                <a:ext cx="10260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67D1A10-3DE0-26F0-29BF-9FA19CD3A9CD}"/>
                  </a:ext>
                </a:extLst>
              </p14:cNvPr>
              <p14:cNvContentPartPr/>
              <p14:nvPr/>
            </p14:nvContentPartPr>
            <p14:xfrm>
              <a:off x="2545670" y="5327376"/>
              <a:ext cx="9468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67D1A10-3DE0-26F0-29BF-9FA19CD3A9C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91670" y="5219736"/>
                <a:ext cx="202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314F88-7276-45F2-598C-B51FD2471741}"/>
                  </a:ext>
                </a:extLst>
              </p14:cNvPr>
              <p14:cNvContentPartPr/>
              <p14:nvPr/>
            </p14:nvContentPartPr>
            <p14:xfrm>
              <a:off x="3685790" y="5317296"/>
              <a:ext cx="1629360" cy="56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314F88-7276-45F2-598C-B51FD247174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1790" y="5209656"/>
                <a:ext cx="173700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Группа 13">
            <a:extLst>
              <a:ext uri="{FF2B5EF4-FFF2-40B4-BE49-F238E27FC236}">
                <a16:creationId xmlns:a16="http://schemas.microsoft.com/office/drawing/2014/main" id="{3A760B82-F2A3-370C-B54B-73B4D939548A}"/>
              </a:ext>
            </a:extLst>
          </p:cNvPr>
          <p:cNvGrpSpPr/>
          <p:nvPr/>
        </p:nvGrpSpPr>
        <p:grpSpPr>
          <a:xfrm>
            <a:off x="6898837" y="4519302"/>
            <a:ext cx="4185931" cy="1502598"/>
            <a:chOff x="1476753" y="3499669"/>
            <a:chExt cx="4619247" cy="666000"/>
          </a:xfrm>
        </p:grpSpPr>
        <p:sp>
          <p:nvSpPr>
            <p:cNvPr id="49" name="Прямоугольник 14">
              <a:extLst>
                <a:ext uri="{FF2B5EF4-FFF2-40B4-BE49-F238E27FC236}">
                  <a16:creationId xmlns:a16="http://schemas.microsoft.com/office/drawing/2014/main" id="{D63FBA6D-2BBA-CA89-6FF7-C45F2283163C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/>
              <a:r>
                <a:rPr lang="ru-RU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Подобные выбросы невозможно интерпретировать как корректные результаты измерений, поэтому перед нами либо ошибки измерений, либо ошибки обработки. Данные выбросы необходимо удалить.</a:t>
              </a:r>
              <a:endParaRPr lang="ru-RU" spc="18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Прямоугольник 58">
              <a:extLst>
                <a:ext uri="{FF2B5EF4-FFF2-40B4-BE49-F238E27FC236}">
                  <a16:creationId xmlns:a16="http://schemas.microsoft.com/office/drawing/2014/main" id="{CF44C683-4B91-6A5B-DBE8-DAF42674378E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51" name="Прямоугольник 58">
              <a:extLst>
                <a:ext uri="{FF2B5EF4-FFF2-40B4-BE49-F238E27FC236}">
                  <a16:creationId xmlns:a16="http://schemas.microsoft.com/office/drawing/2014/main" id="{AB439D51-116D-115B-B6EE-C1DC228B16D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794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После удаления выбросов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3111AA7-3879-BE3F-C954-9711730D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24" y="1306227"/>
            <a:ext cx="5510857" cy="5187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5785E-CC13-C8E9-F040-59868F8D7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42" y="1289150"/>
            <a:ext cx="6043199" cy="51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4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Ковариационные матрицы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C43BB9E-B7C6-D1BB-6E79-4C50B405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0" y="1277356"/>
            <a:ext cx="11698333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9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18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Метод главных компонент</a:t>
              </a:r>
              <a:endParaRPr lang="ru-RU" sz="2800" spc="18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4C6DDBA-7606-2DCB-1490-0D831BDE6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637" y="1464560"/>
            <a:ext cx="6658904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</TotalTime>
  <Words>1026</Words>
  <Application>Microsoft Office PowerPoint</Application>
  <PresentationFormat>Widescreen</PresentationFormat>
  <Paragraphs>330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Noto Sans Symbols</vt:lpstr>
      <vt:lpstr>Segoe UI Semibold</vt:lpstr>
      <vt:lpstr>ALS Sector Regular</vt:lpstr>
      <vt:lpstr>Segoe UI</vt:lpstr>
      <vt:lpstr>Open Sans</vt:lpstr>
      <vt:lpstr>Calibri</vt:lpstr>
      <vt:lpstr>ALS Sector Bold</vt:lpstr>
      <vt:lpstr>Arial</vt:lpstr>
      <vt:lpstr>Times New Roman</vt:lpstr>
      <vt:lpstr>If,kjyVUNE_28012021</vt:lpstr>
      <vt:lpstr>Исследование датасета «Оставшееся количество циклов зарядки аккумулятора» (ориг. Battery Remaining Useful Life - RUL)  Выпускная квалификационная работа 1 мая 2023 г.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Ольга;Ларин П. М.</dc:creator>
  <cp:lastModifiedBy>Petr Larin</cp:lastModifiedBy>
  <cp:revision>139</cp:revision>
  <dcterms:created xsi:type="dcterms:W3CDTF">2021-02-24T09:03:25Z</dcterms:created>
  <dcterms:modified xsi:type="dcterms:W3CDTF">2023-04-23T19:27:34Z</dcterms:modified>
</cp:coreProperties>
</file>